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9" r:id="rId3"/>
    <p:sldId id="280" r:id="rId4"/>
    <p:sldId id="278" r:id="rId5"/>
    <p:sldId id="274" r:id="rId6"/>
    <p:sldId id="257" r:id="rId7"/>
    <p:sldId id="272" r:id="rId8"/>
    <p:sldId id="283" r:id="rId9"/>
    <p:sldId id="258" r:id="rId10"/>
    <p:sldId id="273" r:id="rId11"/>
    <p:sldId id="270" r:id="rId12"/>
    <p:sldId id="262" r:id="rId13"/>
    <p:sldId id="281" r:id="rId14"/>
    <p:sldId id="282" r:id="rId15"/>
    <p:sldId id="267" r:id="rId16"/>
    <p:sldId id="265" r:id="rId17"/>
    <p:sldId id="275" r:id="rId18"/>
    <p:sldId id="276" r:id="rId19"/>
    <p:sldId id="277" r:id="rId20"/>
    <p:sldId id="266" r:id="rId21"/>
  </p:sldIdLst>
  <p:sldSz cx="12192000" cy="6858000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8BF9"/>
    <a:srgbClr val="FF00FF"/>
    <a:srgbClr val="00FFFF"/>
    <a:srgbClr val="00FF99"/>
    <a:srgbClr val="9900FF"/>
    <a:srgbClr val="A7A7A7"/>
    <a:srgbClr val="00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5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0579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685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263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351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882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388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614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940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190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320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534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A3AD4-3ED6-4E95-B7D1-1D1CDE4ECA50}" type="datetimeFigureOut">
              <a:rPr lang="he-IL" smtClean="0"/>
              <a:t>י"ג/סיון/תשפ"ד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9ECCF-5EBF-4C9B-B581-00026119DF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31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col.ac.il/students/info/" TargetMode="External"/><Relationship Id="rId2" Type="http://schemas.openxmlformats.org/officeDocument/2006/relationships/hyperlink" Target="mailto:sechmsc@l-w.ac.il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81236" y="1556002"/>
            <a:ext cx="10078184" cy="2387600"/>
          </a:xfrm>
        </p:spPr>
        <p:txBody>
          <a:bodyPr>
            <a:normAutofit/>
          </a:bodyPr>
          <a:lstStyle/>
          <a:p>
            <a:r>
              <a:rPr lang="he-IL" sz="8000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בניית מערכת לשנים ג'-ד'</a:t>
            </a:r>
          </a:p>
        </p:txBody>
      </p:sp>
      <p:pic>
        <p:nvPicPr>
          <p:cNvPr id="1026" name="Picture 2" descr="×ª××¦××ª ×ª××× × ×¢×××¨ âªcartoon school schedule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097" y="4510843"/>
            <a:ext cx="3464578" cy="22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0848392-CB1D-45FC-BDAD-81F3034EBBD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22604"/>
          <a:stretch/>
        </p:blipFill>
        <p:spPr bwMode="auto">
          <a:xfrm>
            <a:off x="2622550" y="587375"/>
            <a:ext cx="7327900" cy="114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317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4334" y="1143406"/>
            <a:ext cx="9802696" cy="60485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0800" algn="just">
              <a:lnSpc>
                <a:spcPct val="150000"/>
              </a:lnSpc>
            </a:pPr>
            <a:r>
              <a:rPr lang="he-IL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תנאים נוספים על מנת לקבל תעודת </a:t>
            </a:r>
            <a:r>
              <a:rPr lang="he-IL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חד"כ</a:t>
            </a:r>
            <a:r>
              <a:rPr lang="he-IL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</a:p>
          <a:p>
            <a:pPr marL="50800" algn="just">
              <a:lnSpc>
                <a:spcPct val="150000"/>
              </a:lnSpc>
            </a:pPr>
            <a:r>
              <a:rPr lang="he-IL" sz="24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יש לקבל ציון עובר (55 ומעלה) במקצועות הבאים: </a:t>
            </a:r>
          </a:p>
          <a:p>
            <a:pPr marL="336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אנטומיה</a:t>
            </a:r>
          </a:p>
          <a:p>
            <a:pPr marL="336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rial" panose="020B0604020202020204" pitchFamily="34" charset="0"/>
                <a:cs typeface="Arial" panose="020B0604020202020204" pitchFamily="34" charset="0"/>
              </a:rPr>
              <a:t>אנטומיה יישומית</a:t>
            </a:r>
            <a:endParaRPr lang="he-IL" sz="24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36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ביומכניקה</a:t>
            </a:r>
          </a:p>
          <a:p>
            <a:pPr marL="336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מבוא לפיזיולוגיה</a:t>
            </a:r>
          </a:p>
          <a:p>
            <a:pPr marL="336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פיזיולוגיה של המאמץ</a:t>
            </a:r>
          </a:p>
          <a:p>
            <a:pPr marL="336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תזונה ופעילות גופנית</a:t>
            </a:r>
          </a:p>
          <a:p>
            <a:pPr marL="336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קידום פ"ג ובריאות – קורס מקוון</a:t>
            </a:r>
          </a:p>
          <a:p>
            <a:pPr marL="3365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פציעות ספורט – קורס מקוון</a:t>
            </a:r>
          </a:p>
          <a:p>
            <a:pPr marL="3365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he-IL" sz="2000" b="1" dirty="0">
              <a:latin typeface="Times New Roman"/>
              <a:ea typeface="Times New Roman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30" y="3704496"/>
            <a:ext cx="3423580" cy="2107969"/>
          </a:xfrm>
          <a:prstGeom prst="rect">
            <a:avLst/>
          </a:prstGeom>
        </p:spPr>
      </p:pic>
      <p:sp>
        <p:nvSpPr>
          <p:cNvPr id="10" name="כותרת 1"/>
          <p:cNvSpPr>
            <a:spLocks noGrp="1"/>
          </p:cNvSpPr>
          <p:nvPr>
            <p:ph type="title"/>
          </p:nvPr>
        </p:nvSpPr>
        <p:spPr>
          <a:xfrm>
            <a:off x="0" y="113275"/>
            <a:ext cx="12192000" cy="93226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he-IL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תעודת מדריך חדר כושר (</a:t>
            </a:r>
            <a:r>
              <a:rPr lang="he-IL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חד"כ</a:t>
            </a:r>
            <a:r>
              <a:rPr lang="he-IL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907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4407" y="1414011"/>
            <a:ext cx="9463009" cy="4247317"/>
          </a:xfrm>
          <a:prstGeom prst="rect">
            <a:avLst/>
          </a:prstGeom>
          <a:noFill/>
          <a:ln w="66675">
            <a:solidFill>
              <a:schemeClr val="accent1">
                <a:lumMod val="75000"/>
              </a:schemeClr>
            </a:solidFill>
            <a:prstDash val="sysDot"/>
          </a:ln>
        </p:spPr>
        <p:txBody>
          <a:bodyPr wrap="square" rtlCol="1">
            <a:spAutoFit/>
          </a:bodyPr>
          <a:lstStyle/>
          <a:p>
            <a:pPr marL="0" lvl="1" algn="ctr"/>
            <a:r>
              <a:rPr lang="he-IL" sz="3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בעלי תעודת מדריך חדר כושר מהעבר, חייבים להציג את התעודה ולמלא בקשה לפטור.</a:t>
            </a:r>
          </a:p>
          <a:p>
            <a:pPr marL="0" lvl="1" algn="ctr"/>
            <a:r>
              <a:rPr lang="he-IL" sz="3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e-IL" sz="3600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חובה להשלים</a:t>
            </a:r>
            <a:r>
              <a:rPr lang="he-IL" sz="3600" b="1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3 </a:t>
            </a:r>
            <a:r>
              <a:rPr lang="he-IL" sz="3600" b="1" u="sng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ש"ש</a:t>
            </a:r>
            <a:r>
              <a:rPr lang="he-IL" sz="3600" b="1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e-IL" sz="3600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מעשי (בנוסף ל-4 </a:t>
            </a:r>
            <a:r>
              <a:rPr lang="he-IL" sz="3600" u="sng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ש"ש</a:t>
            </a:r>
            <a:r>
              <a:rPr lang="he-IL" sz="3600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מעשי)</a:t>
            </a:r>
          </a:p>
          <a:p>
            <a:pPr marL="0" lvl="1"/>
            <a:br>
              <a:rPr lang="en-US" sz="4400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he-IL" sz="25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טופס הבקשה לפטור נמצא באתר המרכז האקדמי.</a:t>
            </a:r>
          </a:p>
          <a:p>
            <a:pPr marL="0" lvl="1"/>
            <a:r>
              <a:rPr lang="he-IL" sz="25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יש למלא ולשלוח לרכזת בית הספר לחינוך גופני, במייל בצירוף התעודה</a:t>
            </a:r>
            <a:r>
              <a:rPr lang="en-US" sz="25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he-IL" sz="25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r>
              <a:rPr lang="en-US" sz="25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hlinkClick r:id="rId2"/>
              </a:rPr>
              <a:t>sechmsc@l-w.ac.il</a:t>
            </a:r>
            <a:endParaRPr lang="en-US" sz="25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1"/>
            <a:r>
              <a:rPr lang="he-IL" sz="25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קישור לטופס: </a:t>
            </a:r>
            <a:r>
              <a:rPr lang="he-IL" sz="2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מידע לסטודנטים בתואר ראשון בחינוך גופני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(wincol.ac.il)</a:t>
            </a:r>
            <a:endParaRPr lang="he-IL" sz="25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279EF2B7-09C5-445A-BA20-E700AABE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275"/>
            <a:ext cx="12192000" cy="93226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he-IL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פטור מקורס תכנון ואימון בחדר הכושר</a:t>
            </a:r>
          </a:p>
        </p:txBody>
      </p:sp>
    </p:spTree>
    <p:extLst>
      <p:ext uri="{BB962C8B-B14F-4D97-AF65-F5344CB8AC3E}">
        <p14:creationId xmlns:p14="http://schemas.microsoft.com/office/powerpoint/2010/main" val="2460728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264716" y="1403224"/>
            <a:ext cx="8229600" cy="48574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חינוך גופני לגיל הרך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לימודי יציבה ופעילות גופנית משקמת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ניהול בספורט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חינוך מיוחד ותרפיה בספורט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פעילות גופנית ובריאות בגיל המבוגר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פעילות גופנית לשיקום הלב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חינוך וספורט ימי </a:t>
            </a:r>
            <a:r>
              <a:rPr lang="he-IL" sz="1600" b="1" dirty="0">
                <a:latin typeface="Arial" panose="020B0604020202020204" pitchFamily="34" charset="0"/>
                <a:cs typeface="Arial" panose="020B0604020202020204" pitchFamily="34" charset="0"/>
              </a:rPr>
              <a:t>(בתוספת תשלום ייחודי</a:t>
            </a:r>
            <a:r>
              <a:rPr lang="he-IL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he-IL" sz="36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" y="2928589"/>
            <a:ext cx="2313515" cy="347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כותרת 1"/>
          <p:cNvSpPr txBox="1">
            <a:spLocks/>
          </p:cNvSpPr>
          <p:nvPr/>
        </p:nvSpPr>
        <p:spPr>
          <a:xfrm>
            <a:off x="0" y="0"/>
            <a:ext cx="12192000" cy="9322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מגמות</a:t>
            </a:r>
          </a:p>
        </p:txBody>
      </p:sp>
    </p:spTree>
    <p:extLst>
      <p:ext uri="{BB962C8B-B14F-4D97-AF65-F5344CB8AC3E}">
        <p14:creationId xmlns:p14="http://schemas.microsoft.com/office/powerpoint/2010/main" val="5035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8E682C-5933-437B-93EA-20290340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שיבוץ קורסים מעשיים </a:t>
            </a:r>
            <a:r>
              <a:rPr lang="he-IL" u="sng" dirty="0"/>
              <a:t>מעל</a:t>
            </a:r>
            <a:r>
              <a:rPr lang="he-IL" dirty="0"/>
              <a:t> למכסה הנדרשת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46FB954-82B5-42B0-85E7-C7B45D6C7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סטודנטים המעוניינים להוסיף קורסים מעשיים יוכלו בזמן הרישום להתקשר למירה/קטיה/מאיה ולבקש שיבוץ מיוחד.</a:t>
            </a:r>
          </a:p>
          <a:p>
            <a:r>
              <a:rPr lang="he-IL" dirty="0"/>
              <a:t>עלות: כל 1 </a:t>
            </a:r>
            <a:r>
              <a:rPr lang="he-IL" dirty="0" err="1"/>
              <a:t>ש"ש</a:t>
            </a:r>
            <a:r>
              <a:rPr lang="he-IL" dirty="0"/>
              <a:t> נוסף = 250 ₪.</a:t>
            </a:r>
          </a:p>
          <a:p>
            <a:r>
              <a:rPr lang="he-IL" dirty="0"/>
              <a:t>בקורסים בהם ישנה עלות ייחודית (למשל "מדריך </a:t>
            </a:r>
            <a:r>
              <a:rPr lang="he-IL" dirty="0" err="1"/>
              <a:t>פילאטיס</a:t>
            </a:r>
            <a:r>
              <a:rPr lang="he-IL" dirty="0"/>
              <a:t> מזרן" שעלותו 3,250 ₪) לא תגבה עלות נוספת.</a:t>
            </a:r>
          </a:p>
          <a:p>
            <a:r>
              <a:rPr lang="he-IL" dirty="0"/>
              <a:t>כל שיבוץ מיוחד יתבצע על בסיס מקום פנוי.</a:t>
            </a:r>
          </a:p>
        </p:txBody>
      </p:sp>
    </p:spTree>
    <p:extLst>
      <p:ext uri="{BB962C8B-B14F-4D97-AF65-F5344CB8AC3E}">
        <p14:creationId xmlns:p14="http://schemas.microsoft.com/office/powerpoint/2010/main" val="3022563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2">
            <a:extLst>
              <a:ext uri="{FF2B5EF4-FFF2-40B4-BE49-F238E27FC236}">
                <a16:creationId xmlns:a16="http://schemas.microsoft.com/office/drawing/2014/main" id="{560B7F9B-0CCB-4E22-897C-7EB14F837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583284"/>
              </p:ext>
            </p:extLst>
          </p:nvPr>
        </p:nvGraphicFramePr>
        <p:xfrm>
          <a:off x="2022835" y="141308"/>
          <a:ext cx="8146329" cy="66090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082329">
                  <a:extLst>
                    <a:ext uri="{9D8B030D-6E8A-4147-A177-3AD203B41FA5}">
                      <a16:colId xmlns:a16="http://schemas.microsoft.com/office/drawing/2014/main" val="27946562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816008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rgbClr val="C00000"/>
                          </a:solidFill>
                        </a:rPr>
                        <a:t>קורסים משובצים במערכת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rgbClr val="0070C0"/>
                          </a:solidFill>
                        </a:rPr>
                        <a:t>שנה ד'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133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/>
                        <a:t>התנסות בהוראה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היבטים חברתיים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0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/>
                        <a:t>מתודיקה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סמינריון בחינוך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611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/>
                        <a:t>לימודי מגמה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סדנת סטאז' / סוגיות בחקר הורה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487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/>
                        <a:t>מדידה והערכה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סוגיות בחירה (עיוני) – 3 </a:t>
                      </a:r>
                      <a:r>
                        <a:rPr lang="he-IL" sz="1400" dirty="0" err="1"/>
                        <a:t>ש"ש</a:t>
                      </a:r>
                      <a:endParaRPr lang="he-IL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085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יסודות מדעיים </a:t>
                      </a:r>
                      <a:r>
                        <a:rPr lang="he-IL" sz="1400" dirty="0" err="1"/>
                        <a:t>בכש"ג</a:t>
                      </a:r>
                      <a:endParaRPr lang="he-IL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341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פסיכולוגיה של הספורט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066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תזונה ופעילות גופנית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979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תכנון אימון והדרכה בחדר הכושר + פציעות ספורט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696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dirty="0"/>
                        <a:t>מיומנויות תנועה: תחום לא תחרותי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244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קידום פעילות גופנית ובריאות –קורס מקוון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280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rgbClr val="00B050"/>
                          </a:solidFill>
                        </a:rPr>
                        <a:t>בחירה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786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sz="1400" dirty="0"/>
                        <a:t>סוגיות בחירה במדעים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178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sz="1400" dirty="0"/>
                        <a:t>סמינריון </a:t>
                      </a:r>
                      <a:r>
                        <a:rPr lang="he-IL" sz="1400" dirty="0" err="1"/>
                        <a:t>בחנ"ג</a:t>
                      </a:r>
                      <a:endParaRPr lang="he-IL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196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sz="1400" dirty="0"/>
                        <a:t>סוגיות בחירה (עיוני) – 2 </a:t>
                      </a:r>
                      <a:r>
                        <a:rPr lang="he-IL" sz="1400" dirty="0" err="1"/>
                        <a:t>ש"ש</a:t>
                      </a:r>
                      <a:endParaRPr lang="he-IL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494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sz="1400" dirty="0"/>
                        <a:t>סוגיות בחירה (מעשי/עיוני) – 4 </a:t>
                      </a:r>
                      <a:r>
                        <a:rPr lang="he-IL" sz="1400" dirty="0" err="1"/>
                        <a:t>ש"ש</a:t>
                      </a:r>
                      <a:endParaRPr lang="he-IL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293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sz="1400" dirty="0"/>
                        <a:t>עזרה ראשונה בהיקף של 44 שעות בקמפוס בלבד!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483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sz="1400" dirty="0"/>
                        <a:t>ביטחון, בטיחות וזהירות בדרכים – קורס מקוון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548266"/>
                  </a:ext>
                </a:extLst>
              </a:tr>
            </a:tbl>
          </a:graphicData>
        </a:graphic>
      </p:graphicFrame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1F29731-60C2-4F09-90D1-FD21AA1012CC}"/>
              </a:ext>
            </a:extLst>
          </p:cNvPr>
          <p:cNvSpPr txBox="1"/>
          <p:nvPr/>
        </p:nvSpPr>
        <p:spPr>
          <a:xfrm>
            <a:off x="2117344" y="3662825"/>
            <a:ext cx="4320778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sz="2400" dirty="0"/>
              <a:t>לידיעתכם,</a:t>
            </a:r>
          </a:p>
          <a:p>
            <a:r>
              <a:rPr lang="he-IL" sz="2400" dirty="0"/>
              <a:t>בתחילת שנה"ל תשפ"ה ניתן להוסיף, על פי דרישה אישית, </a:t>
            </a:r>
            <a:r>
              <a:rPr lang="he-IL" sz="2400" b="1" dirty="0" err="1"/>
              <a:t>שו"תים</a:t>
            </a:r>
            <a:r>
              <a:rPr lang="he-IL" sz="2400" b="1" dirty="0"/>
              <a:t> עיוניים </a:t>
            </a:r>
            <a:r>
              <a:rPr lang="he-IL" sz="2400" dirty="0"/>
              <a:t>במסגרת ה 5 </a:t>
            </a:r>
            <a:r>
              <a:rPr lang="he-IL" sz="2400" dirty="0" err="1"/>
              <a:t>ש"ש</a:t>
            </a:r>
            <a:r>
              <a:rPr lang="he-IL" sz="2400" dirty="0"/>
              <a:t> מהמכסה הכללית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A97BF20-D290-4230-82DB-70527B83D8CF}"/>
              </a:ext>
            </a:extLst>
          </p:cNvPr>
          <p:cNvSpPr txBox="1"/>
          <p:nvPr/>
        </p:nvSpPr>
        <p:spPr>
          <a:xfrm>
            <a:off x="10506075" y="381000"/>
            <a:ext cx="1562100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sz="2400" dirty="0"/>
              <a:t>סיכום סך הקורסים הנדרשים לסיום לימודי התואר הראשון</a:t>
            </a:r>
          </a:p>
        </p:txBody>
      </p:sp>
    </p:spTree>
    <p:extLst>
      <p:ext uri="{BB962C8B-B14F-4D97-AF65-F5344CB8AC3E}">
        <p14:creationId xmlns:p14="http://schemas.microsoft.com/office/powerpoint/2010/main" val="139920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75519" y="1320338"/>
            <a:ext cx="10831286" cy="4351338"/>
          </a:xfrm>
        </p:spPr>
        <p:txBody>
          <a:bodyPr>
            <a:normAutofit/>
          </a:bodyPr>
          <a:lstStyle/>
          <a:p>
            <a:r>
              <a:rPr lang="he-IL" dirty="0">
                <a:cs typeface="Arial" panose="020B0604020202020204" pitchFamily="34" charset="0"/>
              </a:rPr>
              <a:t>אנו עושים כל מאמץ בשנה ג' לפרוס את ימי הלימוד על פני </a:t>
            </a:r>
            <a:r>
              <a:rPr lang="he-IL" u="sng" dirty="0">
                <a:cs typeface="Arial" panose="020B0604020202020204" pitchFamily="34" charset="0"/>
              </a:rPr>
              <a:t>4 ימים</a:t>
            </a:r>
            <a:r>
              <a:rPr lang="he-IL" dirty="0">
                <a:cs typeface="Arial" panose="020B0604020202020204" pitchFamily="34" charset="0"/>
              </a:rPr>
              <a:t>.</a:t>
            </a:r>
          </a:p>
          <a:p>
            <a:r>
              <a:rPr lang="he-IL" dirty="0">
                <a:cs typeface="Arial" panose="020B0604020202020204" pitchFamily="34" charset="0"/>
              </a:rPr>
              <a:t>בשנה ד' לפי אילוצי המערכת בדרך כלל </a:t>
            </a:r>
            <a:r>
              <a:rPr lang="he-IL" u="sng" dirty="0">
                <a:cs typeface="Arial" panose="020B0604020202020204" pitchFamily="34" charset="0"/>
              </a:rPr>
              <a:t>יומיים</a:t>
            </a:r>
            <a:r>
              <a:rPr lang="he-IL" dirty="0">
                <a:cs typeface="Arial" panose="020B0604020202020204" pitchFamily="34" charset="0"/>
              </a:rPr>
              <a:t>.</a:t>
            </a:r>
          </a:p>
          <a:p>
            <a:endParaRPr lang="he-IL" dirty="0">
              <a:cs typeface="Arial" panose="020B0604020202020204" pitchFamily="34" charset="0"/>
            </a:endParaRPr>
          </a:p>
          <a:p>
            <a:endParaRPr lang="he-IL" dirty="0">
              <a:cs typeface="Arial" panose="020B0604020202020204" pitchFamily="34" charset="0"/>
            </a:endParaRPr>
          </a:p>
          <a:p>
            <a:endParaRPr lang="he-IL" dirty="0">
              <a:cs typeface="Arial" panose="020B0604020202020204" pitchFamily="34" charset="0"/>
            </a:endParaRPr>
          </a:p>
          <a:p>
            <a:endParaRPr lang="he-IL" dirty="0">
              <a:cs typeface="Arial" panose="020B0604020202020204" pitchFamily="34" charset="0"/>
            </a:endParaRPr>
          </a:p>
          <a:p>
            <a:endParaRPr lang="he-IL" dirty="0">
              <a:cs typeface="Arial" panose="020B0604020202020204" pitchFamily="34" charset="0"/>
            </a:endParaRPr>
          </a:p>
          <a:p>
            <a:r>
              <a:rPr lang="he-IL" sz="1600" dirty="0">
                <a:cs typeface="Arial" panose="020B0604020202020204" pitchFamily="34" charset="0"/>
              </a:rPr>
              <a:t>בימים ראשון או רביעי תשובצו לקורסי חובה</a:t>
            </a: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0" y="0"/>
            <a:ext cx="12192000" cy="9322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ימי הלימוד בשנה ג'</a:t>
            </a:r>
          </a:p>
        </p:txBody>
      </p:sp>
      <p:graphicFrame>
        <p:nvGraphicFramePr>
          <p:cNvPr id="2" name="טבלה 3">
            <a:extLst>
              <a:ext uri="{FF2B5EF4-FFF2-40B4-BE49-F238E27FC236}">
                <a16:creationId xmlns:a16="http://schemas.microsoft.com/office/drawing/2014/main" id="{52B6EE96-5BE2-44FD-8F05-76DD8B5CA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374436"/>
              </p:ext>
            </p:extLst>
          </p:nvPr>
        </p:nvGraphicFramePr>
        <p:xfrm>
          <a:off x="2327161" y="3577166"/>
          <a:ext cx="8128002" cy="1010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44942862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82591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72945699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30666633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06079573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74746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יום ראשון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יום שני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יום שלישי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יום רביעי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יום חמישי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יום שישי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284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יום הוראה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מתודיקה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לימודי מגמה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קורסי מאמנים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408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21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64324" y="1511442"/>
            <a:ext cx="10515600" cy="4351338"/>
          </a:xfrm>
        </p:spPr>
        <p:txBody>
          <a:bodyPr>
            <a:noAutofit/>
          </a:bodyPr>
          <a:lstStyle/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סטודנט שסיים 80% ממכסת השעות בשנים א'-ג', זכאי לקבל אישור על כך. אישור זה מאפשר לו להתחיל את שנת הסטאז' בשנה ד'. </a:t>
            </a:r>
          </a:p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במסגרת ה- 80%, חובה לקבל ציונים חיוביים ב</a:t>
            </a:r>
            <a:r>
              <a:rPr lang="he-IL" u="sng" dirty="0">
                <a:latin typeface="Arial" panose="020B0604020202020204" pitchFamily="34" charset="0"/>
                <a:cs typeface="Arial" panose="020B0604020202020204" pitchFamily="34" charset="0"/>
              </a:rPr>
              <a:t>מתודיקה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(שנים ב' ו-ג'), </a:t>
            </a:r>
            <a:r>
              <a:rPr lang="he-IL" u="sng" dirty="0">
                <a:latin typeface="Arial" panose="020B0604020202020204" pitchFamily="34" charset="0"/>
                <a:cs typeface="Arial" panose="020B0604020202020204" pitchFamily="34" charset="0"/>
              </a:rPr>
              <a:t>התנסות מעשית בהוראה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(שנים ב' ו-ג'), </a:t>
            </a:r>
            <a:r>
              <a:rPr lang="he-IL" u="sng" dirty="0">
                <a:latin typeface="Arial" panose="020B0604020202020204" pitchFamily="34" charset="0"/>
                <a:cs typeface="Arial" panose="020B0604020202020204" pitchFamily="34" charset="0"/>
              </a:rPr>
              <a:t>עזרה ראשונה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(44 שעות), </a:t>
            </a:r>
            <a:r>
              <a:rPr lang="he-IL" u="sng" dirty="0">
                <a:latin typeface="Arial" panose="020B0604020202020204" pitchFamily="34" charset="0"/>
                <a:cs typeface="Arial" panose="020B0604020202020204" pitchFamily="34" charset="0"/>
              </a:rPr>
              <a:t>ביטחון ובטיחות וזהירות בדרכים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ובכל </a:t>
            </a:r>
            <a:r>
              <a:rPr lang="he-IL" u="sng" dirty="0">
                <a:latin typeface="Arial" panose="020B0604020202020204" pitchFamily="34" charset="0"/>
                <a:cs typeface="Arial" panose="020B0604020202020204" pitchFamily="34" charset="0"/>
              </a:rPr>
              <a:t>המקצועות המעשיים (בשנים א'–ג').</a:t>
            </a:r>
          </a:p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הסבר על אישור 80% וכן פירוט הקורסים הנדרשים לקבלו נמצא במערכת המידע תחת אישור וטפסים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e-IL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האישור ניתן החל </a:t>
            </a:r>
            <a:r>
              <a:rPr lang="he-IL" b="1" u="sng" dirty="0">
                <a:latin typeface="Arial" panose="020B0604020202020204" pitchFamily="34" charset="0"/>
                <a:cs typeface="Arial" panose="020B0604020202020204" pitchFamily="34" charset="0"/>
              </a:rPr>
              <a:t>מסוף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שנה ג' ועד סיום שנה ד' בלבד!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0" y="0"/>
            <a:ext cx="12192000" cy="9322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אישור למסיימי שנה ג'</a:t>
            </a:r>
          </a:p>
        </p:txBody>
      </p:sp>
    </p:spTree>
    <p:extLst>
      <p:ext uri="{BB962C8B-B14F-4D97-AF65-F5344CB8AC3E}">
        <p14:creationId xmlns:p14="http://schemas.microsoft.com/office/powerpoint/2010/main" val="219302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355273" y="313509"/>
            <a:ext cx="7952509" cy="11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>
                <a:solidFill>
                  <a:schemeClr val="tx1"/>
                </a:solidFill>
                <a:latin typeface="Arial" panose="020B0604020202020204" pitchFamily="34" charset="0"/>
              </a:rPr>
              <a:t>הדרכה מעשית לבניית </a:t>
            </a:r>
            <a:r>
              <a:rPr lang="he-IL" sz="4000" dirty="0">
                <a:solidFill>
                  <a:schemeClr val="tx1"/>
                </a:solidFill>
                <a:latin typeface="Arial" panose="020B0604020202020204" pitchFamily="34" charset="0"/>
              </a:rPr>
              <a:t>מערכת דרך מערכת המידע </a:t>
            </a:r>
          </a:p>
        </p:txBody>
      </p:sp>
      <p:pic>
        <p:nvPicPr>
          <p:cNvPr id="3" name="תמונה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3335" y="1995054"/>
            <a:ext cx="7108192" cy="3602181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43D1DC7-AE80-4F51-9F71-22BCE112C4B4}"/>
              </a:ext>
            </a:extLst>
          </p:cNvPr>
          <p:cNvSpPr/>
          <p:nvPr/>
        </p:nvSpPr>
        <p:spPr>
          <a:xfrm>
            <a:off x="8386354" y="2769326"/>
            <a:ext cx="2063932" cy="731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וידאו 6">
            <a:hlinkClick r:id="" action="ppaction://media"/>
            <a:extLst>
              <a:ext uri="{FF2B5EF4-FFF2-40B4-BE49-F238E27FC236}">
                <a16:creationId xmlns:a16="http://schemas.microsoft.com/office/drawing/2014/main" id="{6DBDD994-43A6-6741-D817-2F47F01BB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297873" y="2472146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06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5"/>
    </mc:Choice>
    <mc:Fallback xmlns="">
      <p:transition spd="slow" advTm="1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355273" y="304800"/>
            <a:ext cx="7952509" cy="11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" panose="020B0604020202020204" pitchFamily="34" charset="0"/>
              </a:rPr>
              <a:t>בניית מערכת דרך מערכת המידע </a:t>
            </a:r>
          </a:p>
        </p:txBody>
      </p:sp>
      <p:pic>
        <p:nvPicPr>
          <p:cNvPr id="4" name="תמונה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35382" y="1828800"/>
            <a:ext cx="7592290" cy="4471440"/>
          </a:xfrm>
          <a:prstGeom prst="rect">
            <a:avLst/>
          </a:prstGeom>
        </p:spPr>
      </p:pic>
      <p:pic>
        <p:nvPicPr>
          <p:cNvPr id="15" name="וידאו 14">
            <a:hlinkClick r:id="" action="ppaction://media"/>
            <a:extLst>
              <a:ext uri="{FF2B5EF4-FFF2-40B4-BE49-F238E27FC236}">
                <a16:creationId xmlns:a16="http://schemas.microsoft.com/office/drawing/2014/main" id="{332CB19C-1E51-2942-4F7F-F5A2491A5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3765804" y="356577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20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8"/>
    </mc:Choice>
    <mc:Fallback xmlns="">
      <p:transition spd="slow" advTm="2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355273" y="304800"/>
            <a:ext cx="7952509" cy="11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Arial" panose="020B0604020202020204" pitchFamily="34" charset="0"/>
              </a:rPr>
              <a:t>בניית מערכת דרך מערכת המידע </a:t>
            </a:r>
          </a:p>
        </p:txBody>
      </p:sp>
      <p:pic>
        <p:nvPicPr>
          <p:cNvPr id="5" name="תמונה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1209" y="1547091"/>
            <a:ext cx="9805700" cy="5310909"/>
          </a:xfrm>
          <a:prstGeom prst="rect">
            <a:avLst/>
          </a:prstGeom>
        </p:spPr>
      </p:pic>
      <p:pic>
        <p:nvPicPr>
          <p:cNvPr id="13" name="וידאו 12">
            <a:hlinkClick r:id="" action="ppaction://media"/>
            <a:extLst>
              <a:ext uri="{FF2B5EF4-FFF2-40B4-BE49-F238E27FC236}">
                <a16:creationId xmlns:a16="http://schemas.microsoft.com/office/drawing/2014/main" id="{0AFF50A1-1B40-8DBD-0AF1-BFA0095EB9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601209" y="428220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44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20"/>
    </mc:Choice>
    <mc:Fallback xmlns="">
      <p:transition spd="slow" advTm="9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4B539E-A2E6-43F2-922C-2E8B873F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דברים חשובים לדעת לפני תחילת התהליך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DBF304E-81A7-49C3-BA5C-FE3CA09BD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כדי לבנות מערכת עליך להסדיר את תשלום שכר הלימוד לשנה"ל תשפ"ה</a:t>
            </a:r>
          </a:p>
          <a:p>
            <a:pPr>
              <a:lnSpc>
                <a:spcPct val="150000"/>
              </a:lnSpc>
            </a:pPr>
            <a:r>
              <a:rPr lang="he-IL" u="sng" dirty="0">
                <a:latin typeface="Arial" panose="020B0604020202020204" pitchFamily="34" charset="0"/>
                <a:cs typeface="Arial" panose="020B0604020202020204" pitchFamily="34" charset="0"/>
              </a:rPr>
              <a:t>סדר ההרשמה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: תתבצע הגרלה, ע"י מרכז המחשבים, כך שהראשונים לבחור השנה יהיו האחרונים בשנה ד' ולהיפך</a:t>
            </a:r>
            <a:r>
              <a:rPr lang="he-I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e-IL" u="sng" dirty="0"/>
              <a:t>חובות לימודיים קודמים</a:t>
            </a:r>
            <a:r>
              <a:rPr lang="he-IL" dirty="0"/>
              <a:t>: עליכם לשבץ את הקורסים בהם קבלתם ציון שלילי בזמן בניית המערכת. קורסים אלה יופיעו במסך השיבוץ למערכת.</a:t>
            </a:r>
          </a:p>
          <a:p>
            <a:pPr lvl="1">
              <a:lnSpc>
                <a:spcPct val="150000"/>
              </a:lnSpc>
            </a:pPr>
            <a:r>
              <a:rPr lang="he-IL" dirty="0"/>
              <a:t>במידה ויש התנגשות עם קורסי שנה ג', עליכם לפנות במייל אל קטיה/מירה/מאיה</a:t>
            </a:r>
          </a:p>
        </p:txBody>
      </p:sp>
    </p:spTree>
    <p:extLst>
      <p:ext uri="{BB962C8B-B14F-4D97-AF65-F5344CB8AC3E}">
        <p14:creationId xmlns:p14="http://schemas.microsoft.com/office/powerpoint/2010/main" val="6027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2354217"/>
            <a:ext cx="12192000" cy="2286000"/>
          </a:xfr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he-IL" sz="15000" b="1" dirty="0">
                <a:solidFill>
                  <a:srgbClr val="FFFF00"/>
                </a:solidFill>
                <a:latin typeface="Arial" panose="020B0604020202020204" pitchFamily="34" charset="0"/>
                <a:cs typeface="+mn-cs"/>
              </a:rPr>
              <a:t>ב</a:t>
            </a:r>
            <a:r>
              <a:rPr lang="he-IL" sz="15000" b="1" dirty="0">
                <a:solidFill>
                  <a:srgbClr val="00FFFF"/>
                </a:solidFill>
                <a:latin typeface="Arial" panose="020B0604020202020204" pitchFamily="34" charset="0"/>
                <a:cs typeface="+mn-cs"/>
              </a:rPr>
              <a:t>ה</a:t>
            </a:r>
            <a:r>
              <a:rPr lang="he-IL" sz="15000" b="1" dirty="0">
                <a:solidFill>
                  <a:srgbClr val="FF0000"/>
                </a:solidFill>
                <a:latin typeface="Arial" panose="020B0604020202020204" pitchFamily="34" charset="0"/>
                <a:cs typeface="+mn-cs"/>
              </a:rPr>
              <a:t>צ</a:t>
            </a:r>
            <a:r>
              <a:rPr lang="he-IL" sz="15000" b="1" dirty="0">
                <a:solidFill>
                  <a:srgbClr val="FF00FF"/>
                </a:solidFill>
                <a:latin typeface="Arial" panose="020B0604020202020204" pitchFamily="34" charset="0"/>
                <a:cs typeface="+mn-cs"/>
              </a:rPr>
              <a:t>ל</a:t>
            </a:r>
            <a:r>
              <a:rPr lang="he-IL" sz="15000" b="1" dirty="0">
                <a:solidFill>
                  <a:srgbClr val="00FF99"/>
                </a:solidFill>
                <a:latin typeface="Arial" panose="020B0604020202020204" pitchFamily="34" charset="0"/>
                <a:cs typeface="+mn-cs"/>
              </a:rPr>
              <a:t>ח</a:t>
            </a:r>
            <a:r>
              <a:rPr lang="he-IL" sz="15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+mn-cs"/>
              </a:rPr>
              <a:t>ה</a:t>
            </a:r>
            <a:r>
              <a:rPr lang="he-IL" sz="15000" b="1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!</a:t>
            </a:r>
            <a:endParaRPr lang="en-US" sz="15000" b="1" dirty="0">
              <a:solidFill>
                <a:schemeClr val="bg1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56578-FC02-413E-88BB-6562EE02AB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22604"/>
          <a:stretch/>
        </p:blipFill>
        <p:spPr bwMode="auto">
          <a:xfrm>
            <a:off x="1628775" y="368299"/>
            <a:ext cx="8791575" cy="1565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594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D1BC9ED-3019-4888-B51F-1E5F4F91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קורסי אנגלית</a:t>
            </a:r>
            <a:br>
              <a:rPr lang="he-IL" dirty="0"/>
            </a:b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D2794AF-3128-4AEF-A2FC-A0A52DF26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חובה להגיע לרמת פטור כדי להשתבץ לסמינריון</a:t>
            </a:r>
          </a:p>
          <a:p>
            <a:r>
              <a:rPr lang="he-IL" dirty="0"/>
              <a:t>לא ניתן לעלות לשנה ד' ללא הגעה לרמת פטור</a:t>
            </a:r>
          </a:p>
          <a:p>
            <a:r>
              <a:rPr lang="he-IL" dirty="0"/>
              <a:t>על פי הנחיות </a:t>
            </a:r>
            <a:r>
              <a:rPr lang="he-IL" dirty="0" err="1"/>
              <a:t>המל"ג</a:t>
            </a:r>
            <a:r>
              <a:rPr lang="he-IL" dirty="0"/>
              <a:t>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המתקבלים ללימודים ברמת מתקדמים ב' ילמדו שו"ת אחד באנגלית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המתקבלים ברמת פטור ילמדו שני </a:t>
            </a:r>
            <a:r>
              <a:rPr lang="he-IL" dirty="0" err="1"/>
              <a:t>שו"תים</a:t>
            </a:r>
            <a:r>
              <a:rPr lang="he-IL" dirty="0"/>
              <a:t> באנגלית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he-IL" dirty="0"/>
              <a:t>המתקבלים ברמת טרום בסיסי /בסיסי / מתקדמים א' אינם חייבים בלימוד </a:t>
            </a:r>
            <a:r>
              <a:rPr lang="he-IL" dirty="0" err="1"/>
              <a:t>שו"תים</a:t>
            </a:r>
            <a:r>
              <a:rPr lang="he-IL" dirty="0"/>
              <a:t> באנגלית, אולם הם חייבים ללמוד עד לקבלת פטור</a:t>
            </a:r>
          </a:p>
          <a:p>
            <a:pPr marL="457200" lvl="1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אנו ממליצים מאוד ללמוד את קורסי האנגלית בסמסטר הקיץ הקרוב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A07D7004-C050-461C-ADC2-A013ECD658AF}"/>
              </a:ext>
            </a:extLst>
          </p:cNvPr>
          <p:cNvSpPr/>
          <p:nvPr/>
        </p:nvSpPr>
        <p:spPr>
          <a:xfrm>
            <a:off x="1809205" y="5238160"/>
            <a:ext cx="9544595" cy="6966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06092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015803-8C58-4606-A783-C3B803A3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הנחיות ראשוניות לבניית מערכת שעות לשנה ג'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3BE9C7C-A481-4E63-8833-5187B76F7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במהלך חודש אוגוסט 2024 תקבלו מייל אישי בנושא "מועד בניית מערכת השעות"</a:t>
            </a:r>
          </a:p>
          <a:p>
            <a:r>
              <a:rPr lang="he-IL" dirty="0"/>
              <a:t>במייל זה יצוין תאריך וטווח שעות בהן תוכלו להיכנס למערכת המידע ולבנות באופן אישי את המערכת שלכם</a:t>
            </a:r>
          </a:p>
          <a:p>
            <a:r>
              <a:rPr lang="he-IL" dirty="0"/>
              <a:t>בסוף </a:t>
            </a:r>
            <a:r>
              <a:rPr lang="he-IL" u="sng" dirty="0"/>
              <a:t>יום השיבוץ שנקבע לך באופן אישי</a:t>
            </a:r>
            <a:r>
              <a:rPr lang="he-IL" dirty="0"/>
              <a:t>, תוכלו, בנוסף לשעות הבוקר, החל מהשעה 16:00 ועד ל 08:00 למחרת לבצע שינויים בבחירות על בסיס מקום פנוי.</a:t>
            </a:r>
          </a:p>
          <a:p>
            <a:r>
              <a:rPr lang="he-IL" dirty="0"/>
              <a:t>ברגע שסטודנט שיבץ עצמו למכסת הקורסים הנדרשת – ב"יתרה לרישום" תראו: 0</a:t>
            </a:r>
          </a:p>
        </p:txBody>
      </p:sp>
    </p:spTree>
    <p:extLst>
      <p:ext uri="{BB962C8B-B14F-4D97-AF65-F5344CB8AC3E}">
        <p14:creationId xmlns:p14="http://schemas.microsoft.com/office/powerpoint/2010/main" val="320689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25835" y="49250"/>
            <a:ext cx="12192000" cy="93226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he-IL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+mn-cs"/>
              </a:rPr>
              <a:t>שנה ג'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653BA6-27A6-4CAE-A337-2E2A0087FDCA}"/>
              </a:ext>
            </a:extLst>
          </p:cNvPr>
          <p:cNvCxnSpPr>
            <a:cxnSpLocks/>
          </p:cNvCxnSpPr>
          <p:nvPr/>
        </p:nvCxnSpPr>
        <p:spPr>
          <a:xfrm flipH="1">
            <a:off x="3487022" y="1281418"/>
            <a:ext cx="1247166" cy="126254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9B20AE-E24E-46A5-A24D-4783FF31ED6E}"/>
              </a:ext>
            </a:extLst>
          </p:cNvPr>
          <p:cNvCxnSpPr>
            <a:cxnSpLocks/>
          </p:cNvCxnSpPr>
          <p:nvPr/>
        </p:nvCxnSpPr>
        <p:spPr>
          <a:xfrm>
            <a:off x="7457813" y="1281418"/>
            <a:ext cx="989900" cy="135901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5CBD4C6-834D-4FEC-81FE-F1C4CD41D720}"/>
              </a:ext>
            </a:extLst>
          </p:cNvPr>
          <p:cNvSpPr/>
          <p:nvPr/>
        </p:nvSpPr>
        <p:spPr>
          <a:xfrm>
            <a:off x="804864" y="2940342"/>
            <a:ext cx="4043494" cy="19294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קורסי בחירה</a:t>
            </a:r>
          </a:p>
          <a:p>
            <a:pPr algn="ctr"/>
            <a:endParaRPr lang="he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3251E7-0218-4395-BB20-C591700CFDF4}"/>
              </a:ext>
            </a:extLst>
          </p:cNvPr>
          <p:cNvSpPr/>
          <p:nvPr/>
        </p:nvSpPr>
        <p:spPr>
          <a:xfrm>
            <a:off x="6771313" y="2940342"/>
            <a:ext cx="4043494" cy="192946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</a:rPr>
              <a:t>קורסי חובה</a:t>
            </a:r>
          </a:p>
        </p:txBody>
      </p:sp>
    </p:spTree>
    <p:extLst>
      <p:ext uri="{BB962C8B-B14F-4D97-AF65-F5344CB8AC3E}">
        <p14:creationId xmlns:p14="http://schemas.microsoft.com/office/powerpoint/2010/main" val="3829323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-118679"/>
            <a:ext cx="12192000" cy="932260"/>
          </a:xfrm>
          <a:noFill/>
          <a:ln>
            <a:noFill/>
          </a:ln>
        </p:spPr>
        <p:txBody>
          <a:bodyPr vert="horz" lIns="91440" tIns="45720" rIns="91440" bIns="45720" rtlCol="1" anchor="ctr">
            <a:noAutofit/>
          </a:bodyPr>
          <a:lstStyle/>
          <a:p>
            <a:pPr algn="ctr"/>
            <a:br>
              <a:rPr lang="he-IL" sz="6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he-IL" sz="6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קורסי החובה - ישובצו באופן אוטומטי </a:t>
            </a:r>
            <a:br>
              <a:rPr lang="he-IL" sz="6000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</a:br>
            <a:endParaRPr lang="he-IL" sz="6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1931816" y="954596"/>
            <a:ext cx="9655629" cy="57606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he-IL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he-IL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he-IL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he-IL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he-IL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he-IL" sz="2000" b="1" dirty="0">
              <a:latin typeface="Arial" panose="020B0604020202020204" pitchFamily="34" charset="0"/>
            </a:endParaRPr>
          </a:p>
          <a:p>
            <a:endParaRPr lang="he-IL" dirty="0">
              <a:latin typeface="Arial" panose="020B0604020202020204" pitchFamily="34" charset="0"/>
            </a:endParaRPr>
          </a:p>
          <a:p>
            <a:endParaRPr lang="he-IL" dirty="0">
              <a:latin typeface="Arial" panose="020B0604020202020204" pitchFamily="34" charset="0"/>
            </a:endParaRPr>
          </a:p>
        </p:txBody>
      </p:sp>
      <p:graphicFrame>
        <p:nvGraphicFramePr>
          <p:cNvPr id="3" name="טבלה 4">
            <a:extLst>
              <a:ext uri="{FF2B5EF4-FFF2-40B4-BE49-F238E27FC236}">
                <a16:creationId xmlns:a16="http://schemas.microsoft.com/office/drawing/2014/main" id="{E9A90774-4B1F-4DF1-B065-A187B358C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8542"/>
              </p:ext>
            </p:extLst>
          </p:nvPr>
        </p:nvGraphicFramePr>
        <p:xfrm>
          <a:off x="454625" y="954596"/>
          <a:ext cx="11132820" cy="5891071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7343775">
                  <a:extLst>
                    <a:ext uri="{9D8B030D-6E8A-4147-A177-3AD203B41FA5}">
                      <a16:colId xmlns:a16="http://schemas.microsoft.com/office/drawing/2014/main" val="1063227440"/>
                    </a:ext>
                  </a:extLst>
                </a:gridCol>
                <a:gridCol w="3789045">
                  <a:extLst>
                    <a:ext uri="{9D8B030D-6E8A-4147-A177-3AD203B41FA5}">
                      <a16:colId xmlns:a16="http://schemas.microsoft.com/office/drawing/2014/main" val="996287091"/>
                    </a:ext>
                  </a:extLst>
                </a:gridCol>
              </a:tblGrid>
              <a:tr h="472033"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התנסות בהוראה בחינוך העל יסודי</a:t>
                      </a:r>
                      <a:endParaRPr lang="he-IL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6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endParaRPr lang="he-IL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391219"/>
                  </a:ext>
                </a:extLst>
              </a:tr>
              <a:tr h="472033"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מתודיקה- תכנון לימודים</a:t>
                      </a:r>
                      <a:endParaRPr lang="he-IL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endParaRPr lang="he-IL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513868"/>
                  </a:ext>
                </a:extLst>
              </a:tr>
              <a:tr h="472033"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לימודי מגמה</a:t>
                      </a:r>
                      <a:endParaRPr lang="he-IL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4 - 5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endParaRPr lang="he-IL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180408"/>
                  </a:ext>
                </a:extLst>
              </a:tr>
              <a:tr h="472033"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he-IL" sz="2400" b="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תכנון אימון והדרכה בחדר הכושר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3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endParaRPr lang="he-IL" sz="24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69772"/>
                  </a:ext>
                </a:extLst>
              </a:tr>
              <a:tr h="472033"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יסודות מדעיים בכושר גופני</a:t>
                      </a:r>
                      <a:endParaRPr lang="he-IL" sz="24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1.5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  </a:t>
                      </a:r>
                      <a:endParaRPr lang="he-IL" sz="24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771692"/>
                  </a:ext>
                </a:extLst>
              </a:tr>
              <a:tr h="472033"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מדידה והערכה </a:t>
                      </a:r>
                      <a:endParaRPr lang="he-IL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endParaRPr lang="he-IL" sz="24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909402"/>
                  </a:ext>
                </a:extLst>
              </a:tr>
              <a:tr h="472033"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פסיכולוגיה של הספורט </a:t>
                      </a:r>
                      <a:endParaRPr lang="he-IL" sz="2400" b="0" dirty="0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endParaRPr lang="he-IL" sz="2400" b="0" dirty="0"/>
                    </a:p>
                  </a:txBody>
                  <a:tcPr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0251823"/>
                  </a:ext>
                </a:extLst>
              </a:tr>
              <a:tr h="1475223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מיומנות תנועה: תחום לא תחרותי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(טניס, יוגה,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פילאטיס</a:t>
                      </a: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 ועוד</a:t>
                      </a:r>
                      <a:r>
                        <a:rPr lang="en-US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;</a:t>
                      </a: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e-IL" sz="2400" b="0" u="sng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כבר בחרתם</a:t>
                      </a: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)</a:t>
                      </a:r>
                      <a:endParaRPr lang="he-IL" sz="2400" b="0" dirty="0"/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קידום פעילות גופנית ובריאות – קורס מקוון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rtl="1"/>
                      <a:endParaRPr lang="he-IL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  <a:p>
                      <a:pPr rtl="1"/>
                      <a:endParaRPr lang="he-IL" sz="24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</a:endParaRPr>
                    </a:p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endParaRPr lang="he-IL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890652"/>
                  </a:ext>
                </a:extLst>
              </a:tr>
              <a:tr h="575160"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תזונה ופעילות גופנית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ש"ש</a:t>
                      </a:r>
                      <a:endParaRPr lang="he-IL" sz="24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99916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rtl="1"/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פציעות ספורט </a:t>
                      </a:r>
                      <a:endParaRPr lang="he-IL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0.5 </a:t>
                      </a:r>
                      <a:r>
                        <a:rPr lang="he-IL" sz="2400" b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</a:rPr>
                        <a:t>ש"ש</a:t>
                      </a:r>
                      <a:endParaRPr lang="he-IL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364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385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22336"/>
            <a:ext cx="12192000" cy="93226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he-IL" sz="6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קורסי בחירה</a:t>
            </a:r>
            <a:endParaRPr lang="he-IL" sz="6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714104" y="954596"/>
            <a:ext cx="10873342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פירוט הקורסים יופיע בחוברת הדיגיטלית שתפורסם במהלך חודש אוגוסט.</a:t>
            </a:r>
          </a:p>
          <a:p>
            <a:pPr marL="0" indent="0">
              <a:buNone/>
            </a:pPr>
            <a:r>
              <a:rPr lang="he-IL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על כל סטודנט לבחור קורסים לפי 4 הקטגוריות הבאות: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1. סוגית לבחירה במדעים - 1 </a:t>
            </a:r>
            <a:r>
              <a:rPr lang="he-IL" dirty="0" err="1">
                <a:latin typeface="Arial" panose="020B0604020202020204" pitchFamily="34" charset="0"/>
                <a:cs typeface="Arial" panose="020B0604020202020204" pitchFamily="34" charset="0"/>
              </a:rPr>
              <a:t>ש"ש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(מתוך 3 קורסים אפשריים)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2. סמינריון </a:t>
            </a:r>
            <a:r>
              <a:rPr lang="he-IL" dirty="0" err="1">
                <a:latin typeface="Arial" panose="020B0604020202020204" pitchFamily="34" charset="0"/>
                <a:cs typeface="Arial" panose="020B0604020202020204" pitchFamily="34" charset="0"/>
              </a:rPr>
              <a:t>בחנ"ג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- 2 </a:t>
            </a:r>
            <a:r>
              <a:rPr lang="he-IL" dirty="0" err="1">
                <a:latin typeface="Arial" panose="020B0604020202020204" pitchFamily="34" charset="0"/>
                <a:cs typeface="Arial" panose="020B0604020202020204" pitchFamily="34" charset="0"/>
              </a:rPr>
              <a:t>ש"ש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1600" dirty="0">
                <a:latin typeface="Arial" panose="020B0604020202020204" pitchFamily="34" charset="0"/>
              </a:rPr>
              <a:t>כתיבת עבודה אישית בהנחית מרצה מומחה בתחום הדעת הנבחר והנלמד.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e-IL" sz="1600" dirty="0">
                <a:solidFill>
                  <a:srgbClr val="FF0000"/>
                </a:solidFill>
                <a:latin typeface="Arial" panose="020B0604020202020204" pitchFamily="34" charset="0"/>
              </a:rPr>
              <a:t>מן התקנון: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he-IL" sz="1600" b="1" u="sng" dirty="0">
                <a:latin typeface="Arial" panose="020B0604020202020204" pitchFamily="34" charset="0"/>
              </a:rPr>
              <a:t>חובה להגיע לרמת פטור באנגלית טרם הרישום לסמינריון</a:t>
            </a:r>
          </a:p>
          <a:p>
            <a:pPr>
              <a:lnSpc>
                <a:spcPct val="100000"/>
              </a:lnSpc>
            </a:pPr>
            <a:r>
              <a:rPr lang="he-IL" sz="1600" dirty="0">
                <a:latin typeface="Arial" panose="020B0604020202020204" pitchFamily="34" charset="0"/>
              </a:rPr>
              <a:t>חובת הגשת העבודה - עד היום האחרון בסמסטר בו נלמד הקורס</a:t>
            </a:r>
          </a:p>
          <a:p>
            <a:pPr>
              <a:lnSpc>
                <a:spcPct val="100000"/>
              </a:lnSpc>
            </a:pPr>
            <a:r>
              <a:rPr lang="he-IL" sz="1600" dirty="0">
                <a:latin typeface="Arial" panose="020B0604020202020204" pitchFamily="34" charset="0"/>
              </a:rPr>
              <a:t>המרצה בקורס רשאי (בהחלט לא חייב) לתת הארכה נוספת של עד חצי שנה </a:t>
            </a:r>
          </a:p>
          <a:p>
            <a:pPr>
              <a:lnSpc>
                <a:spcPct val="100000"/>
              </a:lnSpc>
            </a:pPr>
            <a:r>
              <a:rPr lang="he-IL" sz="1600" dirty="0">
                <a:latin typeface="Arial" panose="020B0604020202020204" pitchFamily="34" charset="0"/>
              </a:rPr>
              <a:t>סטודנט שלא הגיש את העבודה במועד שאושר יחויב ללמוד סמינריון בנושא אחר ועם מרצה אחר</a:t>
            </a:r>
          </a:p>
          <a:p>
            <a:pPr>
              <a:lnSpc>
                <a:spcPct val="100000"/>
              </a:lnSpc>
            </a:pPr>
            <a:r>
              <a:rPr lang="he-IL" sz="1600" dirty="0">
                <a:latin typeface="Arial" panose="020B0604020202020204" pitchFamily="34" charset="0"/>
              </a:rPr>
              <a:t>רישום לסמינריון נוסף יחויב בתשלום</a:t>
            </a:r>
          </a:p>
          <a:p>
            <a:pPr>
              <a:lnSpc>
                <a:spcPct val="100000"/>
              </a:lnSpc>
            </a:pPr>
            <a:r>
              <a:rPr lang="he-IL" sz="1600" dirty="0">
                <a:latin typeface="Arial" panose="020B0604020202020204" pitchFamily="34" charset="0"/>
              </a:rPr>
              <a:t>הסמינריון הראשון יילמד בתחום החינוך הגופני</a:t>
            </a:r>
          </a:p>
          <a:p>
            <a:pPr marL="0" indent="0">
              <a:lnSpc>
                <a:spcPct val="200000"/>
              </a:lnSpc>
              <a:buNone/>
            </a:pP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5574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22336"/>
            <a:ext cx="12192000" cy="93226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he-IL" sz="6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קורסי בחירה (המשך)</a:t>
            </a:r>
            <a:endParaRPr lang="he-IL" sz="6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714104" y="954596"/>
            <a:ext cx="10873342" cy="5760640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3. סוגיות לבחירה (שו"ת עיוני) - 2 </a:t>
            </a:r>
            <a:r>
              <a:rPr lang="he-IL" dirty="0" err="1">
                <a:latin typeface="Arial" panose="020B0604020202020204" pitchFamily="34" charset="0"/>
                <a:cs typeface="Arial" panose="020B0604020202020204" pitchFamily="34" charset="0"/>
              </a:rPr>
              <a:t>ש"ש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מתוך 5 </a:t>
            </a:r>
            <a:r>
              <a:rPr lang="he-IL" dirty="0" err="1">
                <a:latin typeface="Arial" panose="020B0604020202020204" pitchFamily="34" charset="0"/>
                <a:cs typeface="Arial" panose="020B0604020202020204" pitchFamily="34" charset="0"/>
              </a:rPr>
              <a:t>ש"ש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 סה"כ במהלך התואר</a:t>
            </a:r>
          </a:p>
          <a:p>
            <a:pPr marL="0" indent="0">
              <a:buNone/>
            </a:pPr>
            <a:r>
              <a:rPr lang="he-IL" sz="1600" dirty="0">
                <a:latin typeface="Arial" panose="020B0604020202020204" pitchFamily="34" charset="0"/>
              </a:rPr>
              <a:t>לפחות 2 </a:t>
            </a:r>
            <a:r>
              <a:rPr lang="he-IL" sz="1600" dirty="0" err="1">
                <a:latin typeface="Arial" panose="020B0604020202020204" pitchFamily="34" charset="0"/>
              </a:rPr>
              <a:t>שו"תים</a:t>
            </a:r>
            <a:r>
              <a:rPr lang="he-IL" sz="1600" dirty="0">
                <a:latin typeface="Arial" panose="020B0604020202020204" pitchFamily="34" charset="0"/>
              </a:rPr>
              <a:t> עיוניים בשנה ג' ו- 3 בשנה ד'. </a:t>
            </a:r>
          </a:p>
          <a:p>
            <a:pPr marL="0" indent="0">
              <a:buNone/>
            </a:pPr>
            <a:r>
              <a:rPr lang="he-IL" sz="1600" dirty="0">
                <a:latin typeface="Arial" panose="020B0604020202020204" pitchFamily="34" charset="0"/>
              </a:rPr>
              <a:t>על מנת להיות זכאי להיכלל ברשימת מצטיינים בלימודים חובה ללמוד 2 </a:t>
            </a:r>
            <a:r>
              <a:rPr lang="he-IL" sz="1600" dirty="0" err="1">
                <a:latin typeface="Arial" panose="020B0604020202020204" pitchFamily="34" charset="0"/>
              </a:rPr>
              <a:t>שו"תים</a:t>
            </a:r>
            <a:r>
              <a:rPr lang="he-IL" sz="1600" dirty="0">
                <a:latin typeface="Arial" panose="020B0604020202020204" pitchFamily="34" charset="0"/>
              </a:rPr>
              <a:t> בשנה ג'. </a:t>
            </a:r>
          </a:p>
          <a:p>
            <a:pPr marL="0" indent="0">
              <a:buNone/>
            </a:pPr>
            <a:r>
              <a:rPr lang="he-IL" sz="1600" dirty="0">
                <a:latin typeface="Arial" panose="020B0604020202020204" pitchFamily="34" charset="0"/>
              </a:rPr>
              <a:t>* </a:t>
            </a:r>
            <a:r>
              <a:rPr lang="he-IL" sz="1600" dirty="0" err="1">
                <a:latin typeface="Arial" panose="020B0604020202020204" pitchFamily="34" charset="0"/>
              </a:rPr>
              <a:t>שו"תים</a:t>
            </a:r>
            <a:r>
              <a:rPr lang="he-IL" sz="1600" dirty="0">
                <a:latin typeface="Arial" panose="020B0604020202020204" pitchFamily="34" charset="0"/>
              </a:rPr>
              <a:t> באנגלית כלולים במסגרת ה 5 </a:t>
            </a:r>
            <a:r>
              <a:rPr lang="he-IL" sz="1600" dirty="0" err="1">
                <a:latin typeface="Arial" panose="020B0604020202020204" pitchFamily="34" charset="0"/>
              </a:rPr>
              <a:t>ש"ש</a:t>
            </a:r>
            <a:r>
              <a:rPr lang="he-IL" sz="1600" dirty="0">
                <a:latin typeface="Arial" panose="020B0604020202020204" pitchFamily="34" charset="0"/>
              </a:rPr>
              <a:t> (לבעלי פטור באנגלית).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4. סוגיות לבחירה (מעשי – כולל אפשרות לקורסים עיוניים במקום) - 4 </a:t>
            </a:r>
            <a:r>
              <a:rPr lang="he-IL" dirty="0" err="1">
                <a:latin typeface="Arial" panose="020B0604020202020204" pitchFamily="34" charset="0"/>
                <a:cs typeface="Arial" panose="020B0604020202020204" pitchFamily="34" charset="0"/>
              </a:rPr>
              <a:t>ש"ש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e-IL" sz="1600" dirty="0">
                <a:latin typeface="Arial" panose="020B0604020202020204" pitchFamily="34" charset="0"/>
              </a:rPr>
              <a:t>קורסי מדריכים/מאמנים</a:t>
            </a:r>
          </a:p>
          <a:p>
            <a:pPr marL="0" indent="0">
              <a:buNone/>
            </a:pPr>
            <a:r>
              <a:rPr lang="he-IL" sz="1600" dirty="0">
                <a:latin typeface="Arial" panose="020B0604020202020204" pitchFamily="34" charset="0"/>
              </a:rPr>
              <a:t>המשתתפים בנבחרות אס"א במשך שנתיים, או מילואימניקים, או "פעילים חברתית" זכאים ל-1 </a:t>
            </a:r>
            <a:r>
              <a:rPr lang="he-IL" sz="1600" dirty="0" err="1">
                <a:latin typeface="Arial" panose="020B0604020202020204" pitchFamily="34" charset="0"/>
              </a:rPr>
              <a:t>ש"ש</a:t>
            </a:r>
            <a:r>
              <a:rPr lang="he-IL" sz="1600" dirty="0">
                <a:latin typeface="Arial" panose="020B0604020202020204" pitchFamily="34" charset="0"/>
              </a:rPr>
              <a:t> מעשי.</a:t>
            </a:r>
          </a:p>
          <a:p>
            <a:pPr marL="0" indent="0">
              <a:buNone/>
            </a:pPr>
            <a:r>
              <a:rPr lang="he-IL" sz="1600" dirty="0">
                <a:latin typeface="Arial" panose="020B0604020202020204" pitchFamily="34" charset="0"/>
              </a:rPr>
              <a:t>* לא ניתן לקבל קרדיט כפול עבור אס"א וגם עבור מעורבות חברתית.</a:t>
            </a:r>
          </a:p>
          <a:p>
            <a:pPr>
              <a:lnSpc>
                <a:spcPct val="200000"/>
              </a:lnSpc>
            </a:pPr>
            <a:r>
              <a:rPr lang="he-IL" b="1" dirty="0">
                <a:solidFill>
                  <a:srgbClr val="C00000"/>
                </a:solidFill>
                <a:latin typeface="Arial" panose="020B0604020202020204" pitchFamily="34" charset="0"/>
              </a:rPr>
              <a:t>מכסת הלומדים בקורסים מוגבלת – יש להכין חלופות!</a:t>
            </a:r>
            <a:endParaRPr lang="he-IL" b="1" dirty="0">
              <a:solidFill>
                <a:srgbClr val="C00000"/>
              </a:solidFill>
            </a:endParaRPr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9860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62427" y="1341702"/>
            <a:ext cx="11202573" cy="424847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תנאי מקדים לקבלת תעודת מדריך </a:t>
            </a:r>
            <a:r>
              <a:rPr lang="he-I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חד"כ</a:t>
            </a:r>
            <a:r>
              <a:rPr lang="he-I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הוא אישור </a:t>
            </a:r>
            <a:r>
              <a:rPr lang="he-I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השתתפות פעילה בחדר כושר למשך שנה לפני תחילת הקורס</a:t>
            </a:r>
            <a:r>
              <a:rPr lang="he-I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אחרת יקבל הסטודנט קרדיט אקדמי בלבד.</a:t>
            </a:r>
          </a:p>
          <a:p>
            <a:pPr marL="0" indent="0">
              <a:buNone/>
            </a:pPr>
            <a:r>
              <a:rPr lang="he-I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כדי לקבל תעודת מדריך </a:t>
            </a:r>
            <a:r>
              <a:rPr lang="he-IL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חד"כ</a:t>
            </a:r>
            <a:r>
              <a:rPr lang="he-I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יש ללמוד את הקורסים הבאים:</a:t>
            </a:r>
          </a:p>
          <a:p>
            <a:pPr algn="r"/>
            <a:r>
              <a:rPr lang="he-IL" sz="2500" dirty="0">
                <a:latin typeface="Arial" panose="020B0604020202020204" pitchFamily="34" charset="0"/>
                <a:cs typeface="Arial" panose="020B0604020202020204" pitchFamily="34" charset="0"/>
              </a:rPr>
              <a:t>יסודות מדעיים בכושר גופני 1.5 </a:t>
            </a:r>
            <a:r>
              <a:rPr lang="he-IL" sz="2500" dirty="0" err="1">
                <a:latin typeface="Arial" panose="020B0604020202020204" pitchFamily="34" charset="0"/>
                <a:cs typeface="Arial" panose="020B0604020202020204" pitchFamily="34" charset="0"/>
              </a:rPr>
              <a:t>ש"ש</a:t>
            </a:r>
            <a:r>
              <a:rPr lang="he-IL" sz="2500" dirty="0">
                <a:latin typeface="Arial" panose="020B0604020202020204" pitchFamily="34" charset="0"/>
                <a:cs typeface="Arial" panose="020B0604020202020204" pitchFamily="34" charset="0"/>
              </a:rPr>
              <a:t> (נלמד בסמסטר א' בלבד)      </a:t>
            </a:r>
          </a:p>
          <a:p>
            <a:pPr marL="0" indent="0" algn="r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e-IL" sz="2500" dirty="0">
                <a:latin typeface="Arial" panose="020B0604020202020204" pitchFamily="34" charset="0"/>
                <a:cs typeface="Arial" panose="020B0604020202020204" pitchFamily="34" charset="0"/>
              </a:rPr>
              <a:t>תכנון אימון והדרכה בחדר הכושר 3 </a:t>
            </a:r>
            <a:r>
              <a:rPr lang="he-IL" sz="2500" dirty="0" err="1">
                <a:latin typeface="Arial" panose="020B0604020202020204" pitchFamily="34" charset="0"/>
                <a:cs typeface="Arial" panose="020B0604020202020204" pitchFamily="34" charset="0"/>
              </a:rPr>
              <a:t>ש"ש</a:t>
            </a:r>
            <a:r>
              <a:rPr lang="he-IL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e-IL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יש לקבל ציון 70 לפחות</a:t>
            </a:r>
          </a:p>
          <a:p>
            <a:pPr marL="0" indent="0" algn="r">
              <a:buNone/>
            </a:pPr>
            <a:endParaRPr lang="he-IL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e-IL" sz="25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תעודת מגיש עזרה ראשונה (בהיקף של 44 שעות)</a:t>
            </a:r>
          </a:p>
          <a:p>
            <a:pPr algn="r"/>
            <a:r>
              <a:rPr lang="he-IL" sz="25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קורס "עזרה ראשונה" דרך המרכז האקדמי לוינסקי- וינגייט </a:t>
            </a:r>
            <a:r>
              <a:rPr lang="he-IL" sz="2500" u="sng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בלבד!</a:t>
            </a:r>
          </a:p>
        </p:txBody>
      </p:sp>
      <p:sp>
        <p:nvSpPr>
          <p:cNvPr id="7" name="מציין מיקום תוכן 6"/>
          <p:cNvSpPr>
            <a:spLocks noGrp="1"/>
          </p:cNvSpPr>
          <p:nvPr>
            <p:ph sz="half" idx="1"/>
          </p:nvPr>
        </p:nvSpPr>
        <p:spPr>
          <a:xfrm>
            <a:off x="-268407" y="2234845"/>
            <a:ext cx="3713583" cy="20349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sz="2000" dirty="0"/>
          </a:p>
          <a:p>
            <a:pPr marL="0" indent="0">
              <a:buNone/>
            </a:pPr>
            <a:r>
              <a:rPr lang="he-IL" dirty="0"/>
              <a:t>40%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60%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45493" y="2467506"/>
            <a:ext cx="310580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9600" dirty="0">
                <a:latin typeface="Arial" panose="020B0604020202020204" pitchFamily="34" charset="0"/>
                <a:cs typeface="Arial" panose="020B0604020202020204" pitchFamily="34" charset="0"/>
              </a:rPr>
              <a:t> }</a:t>
            </a:r>
            <a:r>
              <a:rPr lang="he-IL" sz="2000" b="1" dirty="0">
                <a:latin typeface="Arial" panose="020B0604020202020204" pitchFamily="34" charset="0"/>
                <a:cs typeface="Arial" panose="020B0604020202020204" pitchFamily="34" charset="0"/>
              </a:rPr>
              <a:t>ציון 70 נק' לפחות         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5524260"/>
            <a:ext cx="2144393" cy="1320347"/>
          </a:xfrm>
          <a:prstGeom prst="rect">
            <a:avLst/>
          </a:prstGeom>
        </p:spPr>
      </p:pic>
      <p:sp>
        <p:nvSpPr>
          <p:cNvPr id="10" name="כותרת 1"/>
          <p:cNvSpPr>
            <a:spLocks noGrp="1"/>
          </p:cNvSpPr>
          <p:nvPr>
            <p:ph type="title"/>
          </p:nvPr>
        </p:nvSpPr>
        <p:spPr>
          <a:xfrm>
            <a:off x="0" y="135302"/>
            <a:ext cx="12192000" cy="93226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he-IL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תעודת מדריך חדר כושר (</a:t>
            </a:r>
            <a:r>
              <a:rPr lang="he-IL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חד"כ</a:t>
            </a:r>
            <a:r>
              <a:rPr lang="he-IL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197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5821</TotalTime>
  <Words>1217</Words>
  <Application>Microsoft Office PowerPoint</Application>
  <PresentationFormat>מסך רחב</PresentationFormat>
  <Paragraphs>179</Paragraphs>
  <Slides>20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Wingdings</vt:lpstr>
      <vt:lpstr>ערכת נושא Office</vt:lpstr>
      <vt:lpstr>בניית מערכת לשנים ג'-ד'</vt:lpstr>
      <vt:lpstr>דברים חשובים לדעת לפני תחילת התהליך</vt:lpstr>
      <vt:lpstr>קורסי אנגלית </vt:lpstr>
      <vt:lpstr>הנחיות ראשוניות לבניית מערכת שעות לשנה ג'</vt:lpstr>
      <vt:lpstr>שנה ג'</vt:lpstr>
      <vt:lpstr> קורסי החובה - ישובצו באופן אוטומטי  </vt:lpstr>
      <vt:lpstr>קורסי בחירה</vt:lpstr>
      <vt:lpstr>קורסי בחירה (המשך)</vt:lpstr>
      <vt:lpstr>תעודת מדריך חדר כושר (חד"כ)</vt:lpstr>
      <vt:lpstr>תעודת מדריך חדר כושר (חד"כ)</vt:lpstr>
      <vt:lpstr>פטור מקורס תכנון ואימון בחדר הכושר</vt:lpstr>
      <vt:lpstr>מצגת של PowerPoint‏</vt:lpstr>
      <vt:lpstr>שיבוץ קורסים מעשיים מעל למכסה הנדרשת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בהצלחה!</vt:lpstr>
    </vt:vector>
  </TitlesOfParts>
  <Company>Wincol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Orly Fox</dc:creator>
  <cp:lastModifiedBy>אפשטיין מאיה</cp:lastModifiedBy>
  <cp:revision>210</cp:revision>
  <cp:lastPrinted>2019-05-16T06:42:36Z</cp:lastPrinted>
  <dcterms:created xsi:type="dcterms:W3CDTF">2015-04-30T13:28:34Z</dcterms:created>
  <dcterms:modified xsi:type="dcterms:W3CDTF">2024-06-19T07:19:23Z</dcterms:modified>
</cp:coreProperties>
</file>